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70" r:id="rId6"/>
    <p:sldId id="261" r:id="rId7"/>
    <p:sldId id="262" r:id="rId8"/>
    <p:sldId id="264" r:id="rId9"/>
    <p:sldId id="265" r:id="rId10"/>
    <p:sldId id="266" r:id="rId11"/>
    <p:sldId id="267" r:id="rId12"/>
    <p:sldId id="269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CCE0F1"/>
          </a:solidFill>
        </a:fill>
      </a:tcStyle>
    </a:wholeTbl>
    <a:band2H>
      <a:tcTxStyle/>
      <a:tcStyle>
        <a:tcBdr/>
        <a:fill>
          <a:solidFill>
            <a:srgbClr val="E7F0F8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D9E8D1"/>
          </a:solidFill>
        </a:fill>
      </a:tcStyle>
    </a:wholeTbl>
    <a:band2H>
      <a:tcTxStyle/>
      <a:tcStyle>
        <a:tcBdr/>
        <a:fill>
          <a:solidFill>
            <a:srgbClr val="EDF4E9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EACBD1"/>
          </a:solidFill>
        </a:fill>
      </a:tcStyle>
    </a:wholeTbl>
    <a:band2H>
      <a:tcTxStyle/>
      <a:tcStyle>
        <a:tcBdr/>
        <a:fill>
          <a:solidFill>
            <a:srgbClr val="F5E7E9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838787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838787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838787">
              <a:alpha val="20000"/>
            </a:srgbClr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508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254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3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 і пі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назви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Цитата (інший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body" sz="half" idx="1"/>
          </p:nvPr>
        </p:nvSpPr>
        <p:spPr>
          <a:xfrm>
            <a:off x="5892800" y="2641600"/>
            <a:ext cx="6705600" cy="4483509"/>
          </a:xfrm>
          <a:prstGeom prst="rect">
            <a:avLst/>
          </a:prstGeom>
        </p:spPr>
        <p:txBody>
          <a:bodyPr anchor="t"/>
          <a:lstStyle>
            <a:lvl1pPr>
              <a:spcBef>
                <a:spcPts val="0"/>
              </a:spcBef>
              <a:defRPr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  <a:lvl2pPr marL="1673411" indent="-1228911">
              <a:spcBef>
                <a:spcPts val="0"/>
              </a:spcBef>
              <a:buSzPct val="104999"/>
              <a:buChar char="‣"/>
              <a:defRPr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2pPr>
            <a:lvl3pPr marL="2117911" indent="-1228911">
              <a:spcBef>
                <a:spcPts val="0"/>
              </a:spcBef>
              <a:buSzPct val="104999"/>
              <a:buChar char="‣"/>
              <a:defRPr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3pPr>
            <a:lvl4pPr marL="2562411" indent="-1228911">
              <a:spcBef>
                <a:spcPts val="0"/>
              </a:spcBef>
              <a:buSzPct val="104999"/>
              <a:buChar char="‣"/>
              <a:defRPr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4pPr>
            <a:lvl5pPr marL="3006911" indent="-1228911">
              <a:spcBef>
                <a:spcPts val="0"/>
              </a:spcBef>
              <a:buSzPct val="104999"/>
              <a:buChar char="‣"/>
              <a:defRPr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5pPr>
          </a:lstStyle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125" name="Shape 125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4"/>
          </p:nvPr>
        </p:nvSpPr>
        <p:spPr>
          <a:xfrm>
            <a:off x="5892800" y="7690125"/>
            <a:ext cx="6705600" cy="1062019"/>
          </a:xfrm>
          <a:prstGeom prst="rect">
            <a:avLst/>
          </a:prstGeom>
        </p:spPr>
        <p:txBody>
          <a:bodyPr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defRPr sz="6000" cap="none">
                <a:solidFill>
                  <a:srgbClr val="232323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endParaRPr/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орож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орожній (інший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 (горизонтально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06400" y="6140894"/>
            <a:ext cx="12192000" cy="264"/>
          </a:xfrm>
          <a:prstGeom prst="rect">
            <a:avLst/>
          </a:prstGeom>
          <a:ln w="38100">
            <a:solidFill>
              <a:srgbClr val="A6AAA9"/>
            </a:solidFill>
          </a:ln>
        </p:spPr>
        <p:txBody>
          <a:bodyPr anchor="ctr"/>
          <a:lstStyle>
            <a:lvl1pPr marL="444500" indent="-444500">
              <a:lnSpc>
                <a:spcPct val="100000"/>
              </a:lnSpc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889000" indent="-444500">
              <a:lnSpc>
                <a:spcPct val="100000"/>
              </a:lnSpc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333500" indent="-444500">
              <a:lnSpc>
                <a:spcPct val="100000"/>
              </a:lnSpc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778000" indent="-444500">
              <a:lnSpc>
                <a:spcPct val="100000"/>
              </a:lnSpc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222500" indent="-444500">
              <a:lnSpc>
                <a:spcPct val="100000"/>
              </a:lnSpc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назви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і підзаголовок (інший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назви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xfrm>
            <a:off x="12161860" y="4191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 (вертикально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 flipV="1">
            <a:off x="5892800" y="6141011"/>
            <a:ext cx="6705600" cy="146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/>
          <a:p>
            <a:r>
              <a:t>Текст назви</a:t>
            </a:r>
          </a:p>
        </p:txBody>
      </p:sp>
      <p:sp>
        <p:nvSpPr>
          <p:cNvPr id="52" name="Shape 52"/>
          <p:cNvSpPr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/>
          <a:lstStyle/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53" name="Shape 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(зверху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61" name="Shape 61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z="2400" spc="120">
                <a:solidFill>
                  <a:srgbClr val="838787"/>
                </a:solidFill>
              </a:defRPr>
            </a:lvl1pPr>
            <a:lvl2pPr marL="758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2pPr>
            <a:lvl3pPr marL="1202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3pPr>
            <a:lvl4pPr marL="1647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4pPr>
            <a:lvl5pPr marL="2091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5pPr>
          </a:lstStyle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r>
              <a:t>Текст назви</a:t>
            </a:r>
          </a:p>
        </p:txBody>
      </p:sp>
      <p:sp>
        <p:nvSpPr>
          <p:cNvPr id="63" name="Shape 63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і маркер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z="2400" spc="120">
                <a:solidFill>
                  <a:srgbClr val="838787"/>
                </a:solidFill>
              </a:defRPr>
            </a:lvl1pPr>
            <a:lvl2pPr marL="758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2pPr>
            <a:lvl3pPr marL="1202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3pPr>
            <a:lvl4pPr marL="1647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4pPr>
            <a:lvl5pPr marL="2091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5pPr>
          </a:lstStyle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r>
              <a:t>Текст назви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anchor="t"/>
          <a:lstStyle/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74" name="Shape 74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, маркери і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z="2400" spc="120">
                <a:solidFill>
                  <a:srgbClr val="838787"/>
                </a:solidFill>
              </a:defRPr>
            </a:lvl1pPr>
            <a:lvl2pPr marL="758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2pPr>
            <a:lvl3pPr marL="1202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3pPr>
            <a:lvl4pPr marL="1647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4pPr>
            <a:lvl5pPr marL="2091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5pPr>
          </a:lstStyle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94" name="Shape 94"/>
          <p:cNvSpPr>
            <a:spLocks noGrp="1"/>
          </p:cNvSpPr>
          <p:nvPr>
            <p:ph type="pic" sz="half" idx="13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r>
              <a:t>Текст назви</a:t>
            </a:r>
          </a:p>
        </p:txBody>
      </p:sp>
      <p:sp>
        <p:nvSpPr>
          <p:cNvPr id="96" name="Shape 96"/>
          <p:cNvSpPr>
            <a:spLocks noGrp="1"/>
          </p:cNvSpPr>
          <p:nvPr>
            <p:ph type="body" sz="half" idx="14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 anchor="t"/>
          <a:lstStyle/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28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97" name="Shape 97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Маркер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z="2400" spc="120">
                <a:solidFill>
                  <a:srgbClr val="838787"/>
                </a:solidFill>
              </a:defRPr>
            </a:lvl1pPr>
            <a:lvl2pPr marL="758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2pPr>
            <a:lvl3pPr marL="1202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3pPr>
            <a:lvl4pPr marL="16472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4pPr>
            <a:lvl5pPr marL="2091764" indent="-313764" defTabSz="457200">
              <a:spcBef>
                <a:spcPts val="0"/>
              </a:spcBef>
              <a:buSzPct val="104999"/>
              <a:buChar char="‣"/>
              <a:defRPr sz="2400" spc="120">
                <a:solidFill>
                  <a:srgbClr val="838787"/>
                </a:solidFill>
              </a:defRPr>
            </a:lvl5pPr>
          </a:lstStyle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106" name="Shape 106"/>
          <p:cNvSpPr>
            <a:spLocks noGrp="1"/>
          </p:cNvSpPr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anchor="t"/>
          <a:lstStyle/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 cap="none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 (3 ш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5" name="Shape 115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6140894"/>
            <a:ext cx="12192000" cy="264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Текст назви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1 рівень тексту</a:t>
            </a:r>
          </a:p>
          <a:p>
            <a:pPr lvl="1"/>
            <a:r>
              <a:t>2 рівень тексту</a:t>
            </a:r>
          </a:p>
          <a:p>
            <a:pPr lvl="2"/>
            <a:r>
              <a:t>3 рівень тексту</a:t>
            </a:r>
          </a:p>
          <a:p>
            <a:pPr lvl="3"/>
            <a:r>
              <a:t>4 рівень тексту</a:t>
            </a:r>
          </a:p>
          <a:p>
            <a:pPr lvl="4"/>
            <a:r>
              <a:t>5 рівень тексту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2194441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7000" b="0" i="0" u="none" strike="noStrike" cap="all" spc="0" baseline="0">
          <a:ln>
            <a:noFill/>
          </a:ln>
          <a:solidFill>
            <a:schemeClr val="accent1"/>
          </a:solidFill>
          <a:uFillTx/>
          <a:latin typeface="DIN Condensed"/>
          <a:ea typeface="DIN Condensed"/>
          <a:cs typeface="DIN Condensed"/>
          <a:sym typeface="DIN Condensed"/>
        </a:defRPr>
      </a:lvl9pPr>
    </p:titleStyle>
    <p:bodyStyle>
      <a:lvl1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1pPr>
      <a:lvl2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2pPr>
      <a:lvl3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3pPr>
      <a:lvl4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4pPr>
      <a:lvl5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5pPr>
      <a:lvl6pPr marL="29284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6pPr>
      <a:lvl7pPr marL="33729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7pPr>
      <a:lvl8pPr marL="38174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8pPr>
      <a:lvl9pPr marL="42619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sz="5400" b="0" i="0" u="none" strike="noStrike" cap="all" spc="0" baseline="0">
          <a:ln>
            <a:noFill/>
          </a:ln>
          <a:solidFill>
            <a:srgbClr val="A6AAA9"/>
          </a:solidFill>
          <a:uFillTx/>
          <a:latin typeface="DIN Alternate"/>
          <a:ea typeface="DIN Alternate"/>
          <a:cs typeface="DIN Alternate"/>
          <a:sym typeface="DIN Alternate"/>
        </a:defRPr>
      </a:lvl9pPr>
    </p:bodyStyle>
    <p:otherStyle>
      <a:lvl1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426466">
              <a:defRPr sz="124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summer camp</a:t>
            </a:r>
          </a:p>
        </p:txBody>
      </p:sp>
      <p:sp>
        <p:nvSpPr>
          <p:cNvPr id="159" name="Shape 159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KPI Sikorsky challenge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491233" y="503803"/>
            <a:ext cx="5107167" cy="19184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>
              <a:spcBef>
                <a:spcPts val="600"/>
              </a:spcBef>
            </a:pPr>
            <a:r>
              <a:rPr lang="uk-UA" sz="5400" dirty="0">
                <a:latin typeface="Arial" panose="020B0604020202020204" pitchFamily="34" charset="0"/>
                <a:cs typeface="Arial" panose="020B0604020202020204" pitchFamily="34" charset="0"/>
              </a:rPr>
              <a:t>Проект №</a:t>
            </a:r>
            <a:r>
              <a:rPr lang="uk-UA" sz="5400" dirty="0" smtClean="0">
                <a:latin typeface="Arial" panose="020B0604020202020204" pitchFamily="34" charset="0"/>
                <a:cs typeface="Arial" panose="020B0604020202020204" pitchFamily="34" charset="0"/>
              </a:rPr>
              <a:t>51</a:t>
            </a:r>
            <a:endParaRPr kumimoji="0" lang="uk-UA" sz="5400" b="0" i="0" u="none" strike="noStrike" cap="none" spc="0" normalizeH="0" baseline="0" dirty="0" smtClean="0">
              <a:ln>
                <a:noFill/>
              </a:ln>
              <a:solidFill>
                <a:srgbClr val="222222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DIN Condensed"/>
            </a:endParaRP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uk-UA" sz="5400" b="0" i="0" u="none" strike="noStrike" cap="none" spc="0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DIN Condensed"/>
              </a:rPr>
              <a:t>Дубас Михайло</a:t>
            </a:r>
            <a:endParaRPr kumimoji="0" lang="en-US" sz="5400" b="0" i="0" u="none" strike="noStrike" cap="none" spc="0" normalizeH="0" baseline="0" dirty="0" smtClean="0">
              <a:ln>
                <a:noFill/>
              </a:ln>
              <a:solidFill>
                <a:srgbClr val="222222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DIN Condensed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395425" y="187915"/>
            <a:ext cx="1117600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dirty="0" smtClean="0"/>
              <a:t>команда</a:t>
            </a:r>
            <a:endParaRPr lang="uk-UA" dirty="0"/>
          </a:p>
        </p:txBody>
      </p:sp>
      <p:pic>
        <p:nvPicPr>
          <p:cNvPr id="210" name="image6.jpeg"/>
          <p:cNvPicPr>
            <a:picLocks noChangeAspect="1"/>
          </p:cNvPicPr>
          <p:nvPr/>
        </p:nvPicPr>
        <p:blipFill>
          <a:blip r:embed="rId2">
            <a:extLst/>
          </a:blip>
          <a:srcRect l="3" t="2153" b="2154"/>
          <a:stretch>
            <a:fillRect/>
          </a:stretch>
        </p:blipFill>
        <p:spPr>
          <a:xfrm>
            <a:off x="485396" y="2565719"/>
            <a:ext cx="2667001" cy="25521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95" extrusionOk="0">
                <a:moveTo>
                  <a:pt x="10800" y="0"/>
                </a:moveTo>
                <a:cubicBezTo>
                  <a:pt x="8000" y="0"/>
                  <a:pt x="5200" y="1006"/>
                  <a:pt x="3063" y="3017"/>
                </a:cubicBezTo>
                <a:cubicBezTo>
                  <a:pt x="1356" y="4623"/>
                  <a:pt x="343" y="6628"/>
                  <a:pt x="0" y="8714"/>
                </a:cubicBezTo>
                <a:lnTo>
                  <a:pt x="0" y="11882"/>
                </a:lnTo>
                <a:cubicBezTo>
                  <a:pt x="343" y="13968"/>
                  <a:pt x="1356" y="15972"/>
                  <a:pt x="3063" y="17579"/>
                </a:cubicBezTo>
                <a:cubicBezTo>
                  <a:pt x="7336" y="21600"/>
                  <a:pt x="14264" y="21600"/>
                  <a:pt x="18537" y="17579"/>
                </a:cubicBezTo>
                <a:cubicBezTo>
                  <a:pt x="20247" y="15969"/>
                  <a:pt x="21259" y="13960"/>
                  <a:pt x="21600" y="11869"/>
                </a:cubicBezTo>
                <a:lnTo>
                  <a:pt x="21600" y="8727"/>
                </a:lnTo>
                <a:cubicBezTo>
                  <a:pt x="21259" y="6637"/>
                  <a:pt x="20247" y="4627"/>
                  <a:pt x="18537" y="3017"/>
                </a:cubicBezTo>
                <a:cubicBezTo>
                  <a:pt x="16400" y="1006"/>
                  <a:pt x="13600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1" name="image7.png"/>
          <p:cNvPicPr>
            <a:picLocks noChangeAspect="1"/>
          </p:cNvPicPr>
          <p:nvPr/>
        </p:nvPicPr>
        <p:blipFill>
          <a:blip r:embed="rId3">
            <a:extLst/>
          </a:blip>
          <a:srcRect l="1483" t="732" r="11328" b="10189"/>
          <a:stretch>
            <a:fillRect/>
          </a:stretch>
        </p:blipFill>
        <p:spPr>
          <a:xfrm>
            <a:off x="3607595" y="2565719"/>
            <a:ext cx="2667011" cy="25521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6"/>
                  <a:pt x="2881" y="3017"/>
                </a:cubicBezTo>
                <a:cubicBezTo>
                  <a:pt x="-961" y="7038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8"/>
                  <a:pt x="16797" y="3017"/>
                </a:cubicBezTo>
                <a:cubicBezTo>
                  <a:pt x="14875" y="1006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2" name="image8.png"/>
          <p:cNvPicPr>
            <a:picLocks noChangeAspect="1"/>
          </p:cNvPicPr>
          <p:nvPr/>
        </p:nvPicPr>
        <p:blipFill>
          <a:blip r:embed="rId4">
            <a:extLst/>
          </a:blip>
          <a:srcRect l="13080" t="3200" r="21891" b="3201"/>
          <a:stretch>
            <a:fillRect/>
          </a:stretch>
        </p:blipFill>
        <p:spPr>
          <a:xfrm>
            <a:off x="6729913" y="2565719"/>
            <a:ext cx="2667011" cy="25521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6"/>
                  <a:pt x="2881" y="3017"/>
                </a:cubicBezTo>
                <a:cubicBezTo>
                  <a:pt x="-961" y="7038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8"/>
                  <a:pt x="16797" y="3017"/>
                </a:cubicBezTo>
                <a:cubicBezTo>
                  <a:pt x="14875" y="1006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3" name="image9.jpeg"/>
          <p:cNvPicPr>
            <a:picLocks noChangeAspect="1"/>
          </p:cNvPicPr>
          <p:nvPr/>
        </p:nvPicPr>
        <p:blipFill>
          <a:blip r:embed="rId5">
            <a:extLst/>
          </a:blip>
          <a:srcRect l="31110" t="16899" r="27872" b="56933"/>
          <a:stretch>
            <a:fillRect/>
          </a:stretch>
        </p:blipFill>
        <p:spPr>
          <a:xfrm>
            <a:off x="9852231" y="2565719"/>
            <a:ext cx="2667011" cy="25521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6"/>
                  <a:pt x="2881" y="3017"/>
                </a:cubicBezTo>
                <a:cubicBezTo>
                  <a:pt x="-961" y="7038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8"/>
                  <a:pt x="16797" y="3017"/>
                </a:cubicBezTo>
                <a:cubicBezTo>
                  <a:pt x="14875" y="1006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14" name="Shape 214"/>
          <p:cNvSpPr/>
          <p:nvPr/>
        </p:nvSpPr>
        <p:spPr>
          <a:xfrm>
            <a:off x="897971" y="6040432"/>
            <a:ext cx="1841850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Developer</a:t>
            </a:r>
            <a:endParaRPr lang="uk-UA" dirty="0"/>
          </a:p>
        </p:txBody>
      </p:sp>
      <p:sp>
        <p:nvSpPr>
          <p:cNvPr id="215" name="Shape 215"/>
          <p:cNvSpPr/>
          <p:nvPr/>
        </p:nvSpPr>
        <p:spPr>
          <a:xfrm>
            <a:off x="4020292" y="6040431"/>
            <a:ext cx="1841850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Developer</a:t>
            </a:r>
            <a:endParaRPr lang="uk-UA" dirty="0"/>
          </a:p>
        </p:txBody>
      </p:sp>
      <p:sp>
        <p:nvSpPr>
          <p:cNvPr id="216" name="Shape 216"/>
          <p:cNvSpPr/>
          <p:nvPr/>
        </p:nvSpPr>
        <p:spPr>
          <a:xfrm>
            <a:off x="6613501" y="5734358"/>
            <a:ext cx="2899833" cy="1272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Ярослав Мицьо</a:t>
            </a:r>
          </a:p>
          <a:p>
            <a:pPr algn="ctr">
              <a:spcBef>
                <a:spcPts val="0"/>
              </a:spcBef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Project Manager</a:t>
            </a:r>
          </a:p>
          <a:p>
            <a:pPr algn="ctr">
              <a:spcBef>
                <a:spcPts val="0"/>
              </a:spcBef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Developer</a:t>
            </a:r>
            <a:endParaRPr lang="uk-UA" dirty="0"/>
          </a:p>
        </p:txBody>
      </p:sp>
      <p:sp>
        <p:nvSpPr>
          <p:cNvPr id="217" name="Shape 217"/>
          <p:cNvSpPr/>
          <p:nvPr/>
        </p:nvSpPr>
        <p:spPr>
          <a:xfrm>
            <a:off x="10075656" y="5465914"/>
            <a:ext cx="2220159" cy="1149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Михайло Дубас</a:t>
            </a:r>
          </a:p>
          <a:p>
            <a:pPr algn="ctr">
              <a:defRPr sz="28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PR-manager</a:t>
            </a:r>
            <a:endParaRPr lang="uk-UA" dirty="0"/>
          </a:p>
        </p:txBody>
      </p:sp>
      <p:sp>
        <p:nvSpPr>
          <p:cNvPr id="218" name="Shape 218"/>
          <p:cNvSpPr/>
          <p:nvPr/>
        </p:nvSpPr>
        <p:spPr>
          <a:xfrm>
            <a:off x="852574" y="7826451"/>
            <a:ext cx="10959732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b="0" dirty="0" smtClean="0"/>
              <a:t>Досвід роботи фрілансерами — понад 3 роки</a:t>
            </a:r>
            <a:endParaRPr lang="uk-UA" b="0" dirty="0"/>
          </a:p>
        </p:txBody>
      </p:sp>
      <p:sp>
        <p:nvSpPr>
          <p:cNvPr id="219" name="Shape 219"/>
          <p:cNvSpPr/>
          <p:nvPr/>
        </p:nvSpPr>
        <p:spPr>
          <a:xfrm>
            <a:off x="633710" y="5230195"/>
            <a:ext cx="2365389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b="0" dirty="0" smtClean="0"/>
              <a:t>Олег Головко</a:t>
            </a:r>
            <a:endParaRPr lang="uk-UA" b="0" dirty="0"/>
          </a:p>
        </p:txBody>
      </p:sp>
      <p:sp>
        <p:nvSpPr>
          <p:cNvPr id="220" name="Shape 220"/>
          <p:cNvSpPr/>
          <p:nvPr/>
        </p:nvSpPr>
        <p:spPr>
          <a:xfrm>
            <a:off x="3580588" y="5230195"/>
            <a:ext cx="2721256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b="0" dirty="0" smtClean="0"/>
              <a:t>Максим Гілляка</a:t>
            </a:r>
            <a:endParaRPr lang="uk-UA" b="0" dirty="0"/>
          </a:p>
        </p:txBody>
      </p:sp>
      <p:sp>
        <p:nvSpPr>
          <p:cNvPr id="221" name="Shape 221"/>
          <p:cNvSpPr/>
          <p:nvPr/>
        </p:nvSpPr>
        <p:spPr>
          <a:xfrm>
            <a:off x="6700502" y="5230195"/>
            <a:ext cx="2726064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b="0" dirty="0" smtClean="0"/>
              <a:t>Ярослав Мицьо</a:t>
            </a:r>
            <a:endParaRPr lang="uk-UA" b="0" dirty="0"/>
          </a:p>
        </p:txBody>
      </p:sp>
      <p:sp>
        <p:nvSpPr>
          <p:cNvPr id="222" name="Shape 222"/>
          <p:cNvSpPr/>
          <p:nvPr/>
        </p:nvSpPr>
        <p:spPr>
          <a:xfrm>
            <a:off x="9840454" y="5230195"/>
            <a:ext cx="2690798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b="0" dirty="0" smtClean="0"/>
              <a:t>Михайло Дубас</a:t>
            </a:r>
            <a:endParaRPr lang="uk-UA" b="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/>
          </p:cNvSpPr>
          <p:nvPr>
            <p:ph type="body" sz="quarter" idx="1"/>
          </p:nvPr>
        </p:nvSpPr>
        <p:spPr>
          <a:xfrm>
            <a:off x="406400" y="1547472"/>
            <a:ext cx="12192000" cy="800160"/>
          </a:xfrm>
          <a:prstGeom prst="rect">
            <a:avLst/>
          </a:prstGeom>
        </p:spPr>
        <p:txBody>
          <a:bodyPr anchor="t"/>
          <a:lstStyle>
            <a:lvl1pPr defTabSz="443991">
              <a:lnSpc>
                <a:spcPct val="100000"/>
              </a:lnSpc>
              <a:spcBef>
                <a:spcPts val="2100"/>
              </a:spcBef>
              <a:defRPr sz="4000" b="1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Необхідні кошти:</a:t>
            </a:r>
          </a:p>
        </p:txBody>
      </p:sp>
      <p:sp>
        <p:nvSpPr>
          <p:cNvPr id="225" name="Shape 225"/>
          <p:cNvSpPr/>
          <p:nvPr/>
        </p:nvSpPr>
        <p:spPr>
          <a:xfrm>
            <a:off x="378834" y="63884"/>
            <a:ext cx="11176003" cy="95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пропозиція інвестору</a:t>
            </a:r>
          </a:p>
        </p:txBody>
      </p:sp>
      <p:sp>
        <p:nvSpPr>
          <p:cNvPr id="226" name="Shape 226"/>
          <p:cNvSpPr/>
          <p:nvPr/>
        </p:nvSpPr>
        <p:spPr>
          <a:xfrm>
            <a:off x="406400" y="6899472"/>
            <a:ext cx="12192000" cy="20229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 defTabSz="443991">
              <a:spcBef>
                <a:spcPts val="0"/>
              </a:spcBef>
              <a:defRPr sz="44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Сума: $181 000</a:t>
            </a:r>
          </a:p>
          <a:p>
            <a:pPr algn="r" defTabSz="443991">
              <a:spcBef>
                <a:spcPts val="0"/>
              </a:spcBef>
              <a:defRPr sz="4400" b="1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Тривалість: 12 місяців</a:t>
            </a:r>
            <a:endParaRPr sz="4100">
              <a:solidFill>
                <a:schemeClr val="accent1"/>
              </a:solidFill>
            </a:endParaRPr>
          </a:p>
          <a:p>
            <a:pPr algn="ctr" defTabSz="443991">
              <a:spcBef>
                <a:spcPts val="2100"/>
              </a:spcBef>
              <a:defRPr sz="2800" b="1">
                <a:latin typeface="Arial"/>
                <a:ea typeface="Arial"/>
                <a:cs typeface="Arial"/>
                <a:sym typeface="Arial"/>
              </a:defRPr>
            </a:pPr>
            <a:r>
              <a:t>Етапи: MVP (0-6 місяці), тестування (6-8 місяці), реліз (8-12 місяці)</a:t>
            </a:r>
          </a:p>
        </p:txBody>
      </p:sp>
      <p:sp>
        <p:nvSpPr>
          <p:cNvPr id="227" name="Shape 227"/>
          <p:cNvSpPr/>
          <p:nvPr/>
        </p:nvSpPr>
        <p:spPr>
          <a:xfrm>
            <a:off x="406400" y="2350164"/>
            <a:ext cx="10613901" cy="44317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Заробітна платня: $10 500 (щомісяця)</a:t>
            </a:r>
            <a:endParaRPr>
              <a:solidFill>
                <a:srgbClr val="838787"/>
              </a:solidFill>
              <a:latin typeface="Avenir Next Medium"/>
              <a:ea typeface="Avenir Next Medium"/>
              <a:cs typeface="Avenir Next Medium"/>
              <a:sym typeface="Avenir Next Medium"/>
            </a:endParaRPr>
          </a:p>
          <a:p>
            <a:pPr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Оренда офісу: $1 000 (щомісяця)</a:t>
            </a:r>
            <a:endParaRPr>
              <a:solidFill>
                <a:srgbClr val="838787"/>
              </a:solidFill>
              <a:latin typeface="Avenir Next Medium"/>
              <a:ea typeface="Avenir Next Medium"/>
              <a:cs typeface="Avenir Next Medium"/>
              <a:sym typeface="Avenir Next Medium"/>
            </a:endParaRPr>
          </a:p>
          <a:p>
            <a:pPr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Обладнання: $13 000 (разово)</a:t>
            </a:r>
          </a:p>
          <a:p>
            <a:pPr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Маркетинг: $2 500 (щомісяця під час релізу, 5 місяців)</a:t>
            </a:r>
          </a:p>
          <a:p>
            <a:pPr>
              <a:defRPr sz="3200">
                <a:latin typeface="Arial"/>
                <a:ea typeface="Arial"/>
                <a:cs typeface="Arial"/>
                <a:sym typeface="Arial"/>
              </a:defRPr>
            </a:pPr>
            <a:r>
              <a:t>Накладні витрати: 10%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/>
        </p:nvSpPr>
        <p:spPr>
          <a:xfrm>
            <a:off x="395425" y="196614"/>
            <a:ext cx="11176003" cy="95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фінансові витрати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/>
          </p:cNvSpPr>
          <p:nvPr>
            <p:ph type="body" sz="quarter" idx="1"/>
          </p:nvPr>
        </p:nvSpPr>
        <p:spPr>
          <a:xfrm>
            <a:off x="406400" y="206494"/>
            <a:ext cx="11176000" cy="841257"/>
          </a:xfrm>
          <a:prstGeom prst="rect">
            <a:avLst/>
          </a:prstGeom>
        </p:spPr>
        <p:txBody>
          <a:bodyPr/>
          <a:lstStyle>
            <a:lvl1pPr defTabSz="388620">
              <a:defRPr sz="5100" b="1" spc="255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dirty="0" smtClean="0"/>
              <a:t>ІДЕЯ</a:t>
            </a:r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406400" y="2803784"/>
            <a:ext cx="121208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ru-RU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Створення </a:t>
            </a: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eb-</a:t>
            </a:r>
            <a:r>
              <a:rPr lang="ru-RU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серві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су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що надасть виконавцям можливість знайти або організувати команду для сумісної роботи над замовленнями.</a:t>
            </a:r>
            <a:endParaRPr lang="ru-RU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6400" y="4931288"/>
            <a:ext cx="121208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Для роботодавця платформа надасть можливість працювати із вже сформованою командою.</a:t>
            </a:r>
            <a:endParaRPr lang="ru-RU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316087" y="253465"/>
            <a:ext cx="11176003" cy="841258"/>
          </a:xfrm>
          <a:prstGeom prst="rect">
            <a:avLst/>
          </a:prstGeom>
        </p:spPr>
        <p:txBody>
          <a:bodyPr/>
          <a:lstStyle>
            <a:lvl1pPr defTabSz="388620">
              <a:defRPr sz="5100" b="1" spc="255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 err="1"/>
              <a:t>Проблема</a:t>
            </a:r>
            <a:endParaRPr dirty="0"/>
          </a:p>
        </p:txBody>
      </p:sp>
      <p:sp>
        <p:nvSpPr>
          <p:cNvPr id="166" name="Shape 166"/>
          <p:cNvSpPr>
            <a:spLocks noGrp="1"/>
          </p:cNvSpPr>
          <p:nvPr>
            <p:ph type="body" idx="13"/>
          </p:nvPr>
        </p:nvSpPr>
        <p:spPr>
          <a:xfrm>
            <a:off x="316087" y="2828168"/>
            <a:ext cx="12192001" cy="44798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defRPr sz="4000" cap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uk-UA" dirty="0" smtClean="0"/>
              <a:t>Роботодавець витрачає багато часу на пошук та організацію роботи кожного виконавця окремо. </a:t>
            </a:r>
            <a:endParaRPr lang="en-US" dirty="0" smtClean="0"/>
          </a:p>
        </p:txBody>
      </p:sp>
      <p:sp>
        <p:nvSpPr>
          <p:cNvPr id="2" name="Rectangle 1"/>
          <p:cNvSpPr/>
          <p:nvPr/>
        </p:nvSpPr>
        <p:spPr>
          <a:xfrm>
            <a:off x="508000" y="1607502"/>
            <a:ext cx="65024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uk-U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та зекономить час за рахунок пошуку вже сформованої команди.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/>
          </p:cNvSpPr>
          <p:nvPr>
            <p:ph type="body" sz="quarter" idx="1"/>
          </p:nvPr>
        </p:nvSpPr>
        <p:spPr>
          <a:xfrm>
            <a:off x="406400" y="308329"/>
            <a:ext cx="11176000" cy="841258"/>
          </a:xfrm>
          <a:prstGeom prst="rect">
            <a:avLst/>
          </a:prstGeom>
        </p:spPr>
        <p:txBody>
          <a:bodyPr/>
          <a:lstStyle>
            <a:lvl1pPr defTabSz="388620">
              <a:defRPr sz="5100" b="1" spc="255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РІШЕННЯ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idx="14"/>
          </p:nvPr>
        </p:nvSpPr>
        <p:spPr>
          <a:xfrm>
            <a:off x="305710" y="2193761"/>
            <a:ext cx="12393380" cy="64836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Фрілансери можуть формувати команди в межах платформи</a:t>
            </a:r>
          </a:p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Автоматичний пошук відповідностей команд фрілансерам і навпаки</a:t>
            </a:r>
            <a:endParaRPr>
              <a:solidFill>
                <a:srgbClr val="FFFFFF"/>
              </a:solidFill>
            </a:endParaRPr>
          </a:p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Менше часу на спілкування — більше на роботу з проектом</a:t>
            </a:r>
            <a:endParaRPr>
              <a:solidFill>
                <a:srgbClr val="FFFFFF"/>
              </a:solidFill>
            </a:endParaRPr>
          </a:p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Збалансована система рейтингу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74"/>
          <p:cNvSpPr/>
          <p:nvPr/>
        </p:nvSpPr>
        <p:spPr>
          <a:xfrm>
            <a:off x="0" y="1771379"/>
            <a:ext cx="9927292" cy="2201546"/>
          </a:xfrm>
          <a:prstGeom prst="roundRect">
            <a:avLst>
              <a:gd name="adj" fmla="val 1327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" name="Shape 179"/>
          <p:cNvSpPr/>
          <p:nvPr/>
        </p:nvSpPr>
        <p:spPr>
          <a:xfrm>
            <a:off x="395425" y="196614"/>
            <a:ext cx="11176003" cy="95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Конкуренти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995873"/>
              </p:ext>
            </p:extLst>
          </p:nvPr>
        </p:nvGraphicFramePr>
        <p:xfrm>
          <a:off x="259776" y="1149587"/>
          <a:ext cx="12505249" cy="8378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84592">
                  <a:extLst>
                    <a:ext uri="{9D8B030D-6E8A-4147-A177-3AD203B41FA5}">
                      <a16:colId xmlns:a16="http://schemas.microsoft.com/office/drawing/2014/main" val="3753941613"/>
                    </a:ext>
                  </a:extLst>
                </a:gridCol>
                <a:gridCol w="1864628">
                  <a:extLst>
                    <a:ext uri="{9D8B030D-6E8A-4147-A177-3AD203B41FA5}">
                      <a16:colId xmlns:a16="http://schemas.microsoft.com/office/drawing/2014/main" val="3263505376"/>
                    </a:ext>
                  </a:extLst>
                </a:gridCol>
                <a:gridCol w="2514406">
                  <a:extLst>
                    <a:ext uri="{9D8B030D-6E8A-4147-A177-3AD203B41FA5}">
                      <a16:colId xmlns:a16="http://schemas.microsoft.com/office/drawing/2014/main" val="2865128643"/>
                    </a:ext>
                  </a:extLst>
                </a:gridCol>
                <a:gridCol w="2606982">
                  <a:extLst>
                    <a:ext uri="{9D8B030D-6E8A-4147-A177-3AD203B41FA5}">
                      <a16:colId xmlns:a16="http://schemas.microsoft.com/office/drawing/2014/main" val="2411266916"/>
                    </a:ext>
                  </a:extLst>
                </a:gridCol>
                <a:gridCol w="2834641">
                  <a:extLst>
                    <a:ext uri="{9D8B030D-6E8A-4147-A177-3AD203B41FA5}">
                      <a16:colId xmlns:a16="http://schemas.microsoft.com/office/drawing/2014/main" val="3871709118"/>
                    </a:ext>
                  </a:extLst>
                </a:gridCol>
              </a:tblGrid>
              <a:tr h="1675692">
                <a:tc>
                  <a:txBody>
                    <a:bodyPr/>
                    <a:lstStyle/>
                    <a:p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Upwork</a:t>
                      </a:r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Freelancer</a:t>
                      </a:r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Freelance.ua</a:t>
                      </a:r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SummerCamp</a:t>
                      </a:r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7803081"/>
                  </a:ext>
                </a:extLst>
              </a:tr>
              <a:tr h="1675692">
                <a:tc>
                  <a:txBody>
                    <a:bodyPr/>
                    <a:lstStyle/>
                    <a:p>
                      <a:pPr algn="ctr"/>
                      <a:r>
                        <a:rPr lang="uk-UA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Об’єднання</a:t>
                      </a:r>
                      <a:r>
                        <a:rPr lang="uk-UA" sz="28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виконавців</a:t>
                      </a:r>
                      <a:endParaRPr lang="en-US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60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en-US" sz="9600" dirty="0">
                        <a:solidFill>
                          <a:schemeClr val="accent5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8925346"/>
                  </a:ext>
                </a:extLst>
              </a:tr>
              <a:tr h="1675692">
                <a:tc>
                  <a:txBody>
                    <a:bodyPr/>
                    <a:lstStyle/>
                    <a:p>
                      <a:pPr algn="ctr"/>
                      <a:r>
                        <a:rPr lang="uk-UA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«Безкоштовні» замовлення</a:t>
                      </a:r>
                      <a:endParaRPr lang="en-US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60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en-US" sz="9600" dirty="0">
                        <a:solidFill>
                          <a:schemeClr val="accent5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600" dirty="0" smtClean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1954816"/>
                  </a:ext>
                </a:extLst>
              </a:tr>
              <a:tr h="1675692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1467284"/>
                  </a:ext>
                </a:extLst>
              </a:tr>
              <a:tr h="1675692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2134265"/>
                  </a:ext>
                </a:extLst>
              </a:tr>
            </a:tbl>
          </a:graphicData>
        </a:graphic>
      </p:graphicFrame>
      <p:cxnSp>
        <p:nvCxnSpPr>
          <p:cNvPr id="16" name="Straight Connector 15"/>
          <p:cNvCxnSpPr/>
          <p:nvPr/>
        </p:nvCxnSpPr>
        <p:spPr>
          <a:xfrm>
            <a:off x="259776" y="1149587"/>
            <a:ext cx="2337120" cy="1722565"/>
          </a:xfrm>
          <a:prstGeom prst="line">
            <a:avLst/>
          </a:prstGeom>
          <a:noFill/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Rectangle 16"/>
          <p:cNvSpPr/>
          <p:nvPr/>
        </p:nvSpPr>
        <p:spPr>
          <a:xfrm>
            <a:off x="395425" y="2102560"/>
            <a:ext cx="14478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dirty="0">
                <a:latin typeface="Arial" panose="020B0604020202020204" pitchFamily="34" charset="0"/>
                <a:cs typeface="Arial" panose="020B0604020202020204" pitchFamily="34" charset="0"/>
              </a:rPr>
              <a:t>Послуга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229073" y="1385030"/>
            <a:ext cx="12284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dirty="0">
                <a:latin typeface="Arial" panose="020B0604020202020204" pitchFamily="34" charset="0"/>
                <a:cs typeface="Arial" panose="020B0604020202020204" pitchFamily="34" charset="0"/>
              </a:rPr>
              <a:t>Сервіс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2513847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body" idx="1"/>
          </p:nvPr>
        </p:nvSpPr>
        <p:spPr>
          <a:xfrm>
            <a:off x="395425" y="2687235"/>
            <a:ext cx="12478329" cy="5139149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Можливість формувати команди</a:t>
            </a:r>
            <a:endParaRPr sz="4800">
              <a:solidFill>
                <a:srgbClr val="FFFFFF"/>
              </a:solidFill>
            </a:endParaRP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Легкий старт для новачків</a:t>
            </a:r>
            <a:endParaRPr sz="4800">
              <a:solidFill>
                <a:srgbClr val="FFFFFF"/>
              </a:solidFill>
            </a:endParaRP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Менеджер – менше часу на виконання замовлення</a:t>
            </a:r>
            <a:endParaRPr sz="4800">
              <a:solidFill>
                <a:srgbClr val="FFFFFF"/>
              </a:solidFill>
            </a:endParaRP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Унікальна рейтингова система</a:t>
            </a:r>
          </a:p>
        </p:txBody>
      </p:sp>
      <p:sp>
        <p:nvSpPr>
          <p:cNvPr id="182" name="Shape 182"/>
          <p:cNvSpPr/>
          <p:nvPr/>
        </p:nvSpPr>
        <p:spPr>
          <a:xfrm>
            <a:off x="395425" y="196614"/>
            <a:ext cx="11176003" cy="95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Наші переваги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roup 186"/>
          <p:cNvGrpSpPr/>
          <p:nvPr/>
        </p:nvGrpSpPr>
        <p:grpSpPr>
          <a:xfrm>
            <a:off x="1713087" y="1379918"/>
            <a:ext cx="3747856" cy="3737742"/>
            <a:chOff x="0" y="0"/>
            <a:chExt cx="3747854" cy="3737740"/>
          </a:xfrm>
        </p:grpSpPr>
        <p:sp>
          <p:nvSpPr>
            <p:cNvPr id="184" name="Shape 184"/>
            <p:cNvSpPr/>
            <p:nvPr/>
          </p:nvSpPr>
          <p:spPr>
            <a:xfrm>
              <a:off x="-1" y="-1"/>
              <a:ext cx="3747856" cy="3737742"/>
            </a:xfrm>
            <a:prstGeom prst="ellipse">
              <a:avLst/>
            </a:prstGeom>
            <a:solidFill>
              <a:srgbClr val="15547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b="1" cap="all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-1" y="721699"/>
              <a:ext cx="3747856" cy="24378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ctr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45% ріст </a:t>
              </a:r>
            </a:p>
            <a:p>
              <a:pPr algn="ctr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кількості фрілансерів за минулий рік в Україні</a:t>
              </a:r>
            </a:p>
          </p:txBody>
        </p:sp>
      </p:grpSp>
      <p:grpSp>
        <p:nvGrpSpPr>
          <p:cNvPr id="189" name="Group 189"/>
          <p:cNvGrpSpPr/>
          <p:nvPr/>
        </p:nvGrpSpPr>
        <p:grpSpPr>
          <a:xfrm>
            <a:off x="6325539" y="1379918"/>
            <a:ext cx="3747855" cy="3737742"/>
            <a:chOff x="0" y="0"/>
            <a:chExt cx="3747854" cy="3737740"/>
          </a:xfrm>
        </p:grpSpPr>
        <p:sp>
          <p:nvSpPr>
            <p:cNvPr id="187" name="Shape 187"/>
            <p:cNvSpPr/>
            <p:nvPr/>
          </p:nvSpPr>
          <p:spPr>
            <a:xfrm>
              <a:off x="-1" y="-1"/>
              <a:ext cx="3747856" cy="3737742"/>
            </a:xfrm>
            <a:prstGeom prst="ellipse">
              <a:avLst/>
            </a:prstGeom>
            <a:solidFill>
              <a:srgbClr val="15547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600" b="1" cap="all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-1" y="649968"/>
              <a:ext cx="3747855" cy="24378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ctr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На Upwork фрілансери заробляють більше $1 млрд </a:t>
              </a:r>
            </a:p>
            <a:p>
              <a:pPr algn="ctr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на рік </a:t>
              </a:r>
            </a:p>
          </p:txBody>
        </p:sp>
      </p:grpSp>
      <p:grpSp>
        <p:nvGrpSpPr>
          <p:cNvPr id="192" name="Group 192"/>
          <p:cNvGrpSpPr/>
          <p:nvPr/>
        </p:nvGrpSpPr>
        <p:grpSpPr>
          <a:xfrm>
            <a:off x="3405480" y="5491455"/>
            <a:ext cx="3782151" cy="3737741"/>
            <a:chOff x="0" y="0"/>
            <a:chExt cx="3782150" cy="3737740"/>
          </a:xfrm>
        </p:grpSpPr>
        <p:sp>
          <p:nvSpPr>
            <p:cNvPr id="190" name="Shape 190"/>
            <p:cNvSpPr/>
            <p:nvPr/>
          </p:nvSpPr>
          <p:spPr>
            <a:xfrm>
              <a:off x="-1" y="-1"/>
              <a:ext cx="3747856" cy="3737742"/>
            </a:xfrm>
            <a:prstGeom prst="ellipse">
              <a:avLst/>
            </a:prstGeom>
            <a:solidFill>
              <a:srgbClr val="15547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600" b="1" cap="all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-1" y="884915"/>
              <a:ext cx="3782152" cy="19679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ctr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Україна — </a:t>
              </a:r>
            </a:p>
            <a:p>
              <a:pPr algn="ctr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4й ринок у світі за обсягами заробітку фрілансерів</a:t>
              </a:r>
            </a:p>
          </p:txBody>
        </p:sp>
      </p:grpSp>
      <p:grpSp>
        <p:nvGrpSpPr>
          <p:cNvPr id="195" name="Group 195"/>
          <p:cNvGrpSpPr/>
          <p:nvPr/>
        </p:nvGrpSpPr>
        <p:grpSpPr>
          <a:xfrm>
            <a:off x="7981243" y="5491455"/>
            <a:ext cx="3796915" cy="3737741"/>
            <a:chOff x="0" y="0"/>
            <a:chExt cx="3796914" cy="3737740"/>
          </a:xfrm>
        </p:grpSpPr>
        <p:sp>
          <p:nvSpPr>
            <p:cNvPr id="193" name="Shape 193"/>
            <p:cNvSpPr/>
            <p:nvPr/>
          </p:nvSpPr>
          <p:spPr>
            <a:xfrm>
              <a:off x="-1" y="-1"/>
              <a:ext cx="3747856" cy="3737742"/>
            </a:xfrm>
            <a:prstGeom prst="ellipse">
              <a:avLst/>
            </a:prstGeom>
            <a:solidFill>
              <a:srgbClr val="15547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b="1" cap="all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0" y="649966"/>
              <a:ext cx="3796914" cy="24378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ctr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За 2014 </a:t>
              </a:r>
            </a:p>
            <a:p>
              <a:pPr algn="ctr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рік обсяг українського ринку перевищив $60 млн</a:t>
              </a:r>
            </a:p>
          </p:txBody>
        </p:sp>
      </p:grpSp>
      <p:sp>
        <p:nvSpPr>
          <p:cNvPr id="196" name="Shape 196"/>
          <p:cNvSpPr/>
          <p:nvPr/>
        </p:nvSpPr>
        <p:spPr>
          <a:xfrm>
            <a:off x="395425" y="196614"/>
            <a:ext cx="11176003" cy="95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Ринок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/>
          </p:cNvSpPr>
          <p:nvPr>
            <p:ph type="body" idx="1"/>
          </p:nvPr>
        </p:nvSpPr>
        <p:spPr>
          <a:xfrm>
            <a:off x="395425" y="1862169"/>
            <a:ext cx="11574903" cy="6922790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Реклама в ІТ-спільнотах: dou.ua, habrahabr.ru, reddit.com</a:t>
            </a:r>
            <a:endParaRPr>
              <a:solidFill>
                <a:srgbClr val="FFFFFF"/>
              </a:solidFill>
            </a:endParaRP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Цільова реклама в Google</a:t>
            </a:r>
            <a:endParaRPr>
              <a:solidFill>
                <a:srgbClr val="FFFFFF"/>
              </a:solidFill>
            </a:endParaRP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Зниження відсотку сервісного податку відносно конкурентів</a:t>
            </a:r>
            <a:endParaRPr>
              <a:solidFill>
                <a:srgbClr val="FFFFFF"/>
              </a:solidFill>
            </a:endParaRP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Безкоштовний додаток для пошуку партнерів у різних галузях</a:t>
            </a:r>
            <a:endParaRPr>
              <a:solidFill>
                <a:srgbClr val="FFFFFF"/>
              </a:solidFill>
            </a:endParaRP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40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Пропозиція “Легкий старт”</a:t>
            </a:r>
          </a:p>
        </p:txBody>
      </p:sp>
      <p:sp>
        <p:nvSpPr>
          <p:cNvPr id="204" name="Shape 204"/>
          <p:cNvSpPr/>
          <p:nvPr/>
        </p:nvSpPr>
        <p:spPr>
          <a:xfrm>
            <a:off x="395425" y="196614"/>
            <a:ext cx="11176003" cy="95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маркетинг</a:t>
            </a: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/>
          </p:cNvSpPr>
          <p:nvPr>
            <p:ph type="body" sz="quarter" idx="1"/>
          </p:nvPr>
        </p:nvSpPr>
        <p:spPr>
          <a:xfrm>
            <a:off x="346191" y="3468332"/>
            <a:ext cx="8402879" cy="2840686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39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Сформовано команду</a:t>
            </a:r>
            <a:endParaRPr>
              <a:solidFill>
                <a:srgbClr val="FFFFFF"/>
              </a:solidFill>
            </a:endParaRP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39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Складено технічне завдання</a:t>
            </a:r>
            <a:endParaRPr>
              <a:solidFill>
                <a:srgbClr val="FFFFFF"/>
              </a:solidFill>
            </a:endParaRP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60000"/>
              <a:buFont typeface="Arial"/>
              <a:buChar char="►"/>
              <a:defRPr sz="3900" cap="none" spc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Прототип у процесі розробки</a:t>
            </a:r>
          </a:p>
        </p:txBody>
      </p:sp>
      <p:sp>
        <p:nvSpPr>
          <p:cNvPr id="207" name="Shape 207"/>
          <p:cNvSpPr/>
          <p:nvPr/>
        </p:nvSpPr>
        <p:spPr>
          <a:xfrm>
            <a:off x="346191" y="196614"/>
            <a:ext cx="11176003" cy="95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6000" b="1" cap="all" spc="300">
                <a:solidFill>
                  <a:srgbClr val="15547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Поточний статус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222222"/>
      </a:lt1>
      <a:dk2>
        <a:srgbClr val="A7A7A7"/>
      </a:dk2>
      <a:lt2>
        <a:srgbClr val="535353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878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878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292</Words>
  <Application>Microsoft Office PowerPoint</Application>
  <PresentationFormat>Custom</PresentationFormat>
  <Paragraphs>80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Avenir Next</vt:lpstr>
      <vt:lpstr>Avenir Next Medium</vt:lpstr>
      <vt:lpstr>DIN Alternate</vt:lpstr>
      <vt:lpstr>DIN Condensed</vt:lpstr>
      <vt:lpstr>Helvetica</vt:lpstr>
      <vt:lpstr>Helvetica Neue</vt:lpstr>
      <vt:lpstr>New_Template7</vt:lpstr>
      <vt:lpstr>summer camp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summer camp</dc:title>
  <cp:lastModifiedBy>Maxym Hylliaka</cp:lastModifiedBy>
  <cp:revision>12</cp:revision>
  <dcterms:modified xsi:type="dcterms:W3CDTF">2016-10-02T19:21:17Z</dcterms:modified>
</cp:coreProperties>
</file>